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36"/>
  </p:notesMasterIdLst>
  <p:handoutMasterIdLst>
    <p:handoutMasterId r:id="rId37"/>
  </p:handoutMasterIdLst>
  <p:sldIdLst>
    <p:sldId id="289" r:id="rId6"/>
    <p:sldId id="320" r:id="rId7"/>
    <p:sldId id="290" r:id="rId8"/>
    <p:sldId id="291" r:id="rId9"/>
    <p:sldId id="315" r:id="rId10"/>
    <p:sldId id="316" r:id="rId11"/>
    <p:sldId id="298" r:id="rId12"/>
    <p:sldId id="317" r:id="rId13"/>
    <p:sldId id="319" r:id="rId14"/>
    <p:sldId id="293" r:id="rId15"/>
    <p:sldId id="292" r:id="rId16"/>
    <p:sldId id="309" r:id="rId17"/>
    <p:sldId id="295" r:id="rId18"/>
    <p:sldId id="308" r:id="rId19"/>
    <p:sldId id="312" r:id="rId20"/>
    <p:sldId id="299" r:id="rId21"/>
    <p:sldId id="313" r:id="rId22"/>
    <p:sldId id="296" r:id="rId23"/>
    <p:sldId id="297" r:id="rId24"/>
    <p:sldId id="300" r:id="rId25"/>
    <p:sldId id="302" r:id="rId26"/>
    <p:sldId id="301" r:id="rId27"/>
    <p:sldId id="303" r:id="rId28"/>
    <p:sldId id="314" r:id="rId29"/>
    <p:sldId id="307" r:id="rId30"/>
    <p:sldId id="311" r:id="rId31"/>
    <p:sldId id="304" r:id="rId32"/>
    <p:sldId id="310" r:id="rId33"/>
    <p:sldId id="305" r:id="rId34"/>
    <p:sldId id="306" r:id="rId35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50561-F68F-5D4B-8236-CE39D3A404F4}">
          <p14:sldIdLst>
            <p14:sldId id="289"/>
            <p14:sldId id="320"/>
            <p14:sldId id="290"/>
            <p14:sldId id="291"/>
            <p14:sldId id="315"/>
            <p14:sldId id="316"/>
            <p14:sldId id="298"/>
            <p14:sldId id="317"/>
            <p14:sldId id="319"/>
            <p14:sldId id="293"/>
            <p14:sldId id="292"/>
            <p14:sldId id="309"/>
            <p14:sldId id="295"/>
            <p14:sldId id="308"/>
            <p14:sldId id="312"/>
            <p14:sldId id="299"/>
            <p14:sldId id="313"/>
            <p14:sldId id="296"/>
            <p14:sldId id="297"/>
            <p14:sldId id="300"/>
            <p14:sldId id="302"/>
            <p14:sldId id="301"/>
            <p14:sldId id="303"/>
            <p14:sldId id="314"/>
            <p14:sldId id="307"/>
            <p14:sldId id="311"/>
            <p14:sldId id="304"/>
            <p14:sldId id="310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D31"/>
    <a:srgbClr val="F48024"/>
    <a:srgbClr val="178CCB"/>
    <a:srgbClr val="EC1848"/>
    <a:srgbClr val="000000"/>
    <a:srgbClr val="6C62D0"/>
    <a:srgbClr val="052049"/>
    <a:srgbClr val="18A3AC"/>
    <a:srgbClr val="E8E7DE"/>
    <a:srgbClr val="F5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C260-70E6-492A-8AC5-8DD2B2669B87}" v="4" dt="2024-06-07T23:33:4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1" autoAdjust="0"/>
    <p:restoredTop sz="79708" autoAdjust="0"/>
  </p:normalViewPr>
  <p:slideViewPr>
    <p:cSldViewPr snapToGrid="0" showGuides="1">
      <p:cViewPr>
        <p:scale>
          <a:sx n="123" d="100"/>
          <a:sy n="123" d="100"/>
        </p:scale>
        <p:origin x="1280" y="424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Vincent" clId="Web-{D398C260-70E6-492A-8AC5-8DD2B2669B87}"/>
    <pc:docChg chg="addSld delSld">
      <pc:chgData name="Marc Vincent" userId="" providerId="" clId="Web-{D398C260-70E6-492A-8AC5-8DD2B2669B87}" dt="2024-06-07T23:33:41.690" v="3"/>
      <pc:docMkLst>
        <pc:docMk/>
      </pc:docMkLst>
      <pc:sldChg chg="del">
        <pc:chgData name="Marc Vincent" userId="" providerId="" clId="Web-{D398C260-70E6-492A-8AC5-8DD2B2669B87}" dt="2024-06-07T23:33:41.690" v="3"/>
        <pc:sldMkLst>
          <pc:docMk/>
          <pc:sldMk cId="543433178" sldId="289"/>
        </pc:sldMkLst>
      </pc:sldChg>
      <pc:sldChg chg="new del">
        <pc:chgData name="Marc Vincent" userId="" providerId="" clId="Web-{D398C260-70E6-492A-8AC5-8DD2B2669B87}" dt="2024-06-07T23:33:30.517" v="2"/>
        <pc:sldMkLst>
          <pc:docMk/>
          <pc:sldMk cId="651748649" sldId="290"/>
        </pc:sldMkLst>
      </pc:sldChg>
    </pc:docChg>
  </pc:docChgLst>
  <pc:docChgLst>
    <pc:chgData name="Jonathan Menendez" clId="Web-{CF0FD079-902A-4D5D-90B2-3EB9D2BD7628}"/>
    <pc:docChg chg="addSld modSld">
      <pc:chgData name="Jonathan Menendez" userId="" providerId="" clId="Web-{CF0FD079-902A-4D5D-90B2-3EB9D2BD7628}" dt="2024-04-17T11:13:03.667" v="2"/>
      <pc:docMkLst>
        <pc:docMk/>
      </pc:docMkLst>
      <pc:sldChg chg="addSp delSp modSp mod modClrScheme chgLayout">
        <pc:chgData name="Jonathan Menendez" userId="" providerId="" clId="Web-{CF0FD079-902A-4D5D-90B2-3EB9D2BD7628}" dt="2024-04-17T11:07:24.476" v="1"/>
        <pc:sldMkLst>
          <pc:docMk/>
          <pc:sldMk cId="2154914541" sldId="277"/>
        </pc:sldMkLst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2" creationId="{EA2C5C1B-281B-8E40-AE3B-01687C427CF5}"/>
          </ac:spMkLst>
        </pc:spChg>
        <pc:spChg chg="add del 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3" creationId="{04DEAA18-E19F-4AC3-4125-C7A732218FDC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4" creationId="{C8CB38CF-9FDE-7947-B8D0-17938F8ED68F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5" creationId="{E3E096C0-A652-6C4B-BABD-F955B605F28D}"/>
          </ac:spMkLst>
        </pc:spChg>
      </pc:sldChg>
      <pc:sldChg chg="new">
        <pc:chgData name="Jonathan Menendez" userId="" providerId="" clId="Web-{CF0FD079-902A-4D5D-90B2-3EB9D2BD7628}" dt="2024-04-17T11:13:03.667" v="2"/>
        <pc:sldMkLst>
          <pc:docMk/>
          <pc:sldMk cId="543433178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11/8/24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1341-3594-BFFC-9F24-8AD63ABE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458B7-E19C-84BB-3A39-2E2951C8D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59AEF-A130-4C62-6C04-27FFF3676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24C4-3FD2-C63C-060E-3DDBA4340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4DCE-5569-14F8-5E5B-01D8F51F1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28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plays a large role</a:t>
            </a:r>
          </a:p>
          <a:p>
            <a:r>
              <a:rPr lang="en-US" dirty="0"/>
              <a:t>Deep learning model can learn these relations</a:t>
            </a:r>
          </a:p>
          <a:p>
            <a:r>
              <a:rPr lang="en-US" dirty="0"/>
              <a:t>What goes in, what comes out</a:t>
            </a:r>
          </a:p>
          <a:p>
            <a:r>
              <a:rPr lang="en-US" dirty="0"/>
              <a:t>Do in-silico mutagenesis - </a:t>
            </a:r>
          </a:p>
          <a:p>
            <a:r>
              <a:rPr lang="en-US" dirty="0"/>
              <a:t>Cell types: HFF human foreskin fibroblast - one with the highest resolution </a:t>
            </a:r>
            <a:r>
              <a:rPr lang="en-US" dirty="0" err="1"/>
              <a:t>celltype</a:t>
            </a:r>
            <a:r>
              <a:rPr lang="en-US" dirty="0"/>
              <a:t> in the training set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pollard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18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62102-5EC7-8B2E-B7D8-50CAF32B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EAD35-DE68-4A2C-B74F-735EF76D6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6A1E8-0DEB-7430-883E-3147AC93F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plays a large role</a:t>
            </a:r>
          </a:p>
          <a:p>
            <a:r>
              <a:rPr lang="en-US" dirty="0"/>
              <a:t>Deep learning model can learn these relations</a:t>
            </a:r>
          </a:p>
          <a:p>
            <a:r>
              <a:rPr lang="en-US" dirty="0"/>
              <a:t>What goes in, what comes out</a:t>
            </a:r>
          </a:p>
          <a:p>
            <a:r>
              <a:rPr lang="en-US" dirty="0"/>
              <a:t>Do in-silico mutagenesis - </a:t>
            </a:r>
          </a:p>
          <a:p>
            <a:r>
              <a:rPr lang="en-US" dirty="0"/>
              <a:t>Cell types: HFF human foreskin fibroblast - one with the highest resolution </a:t>
            </a:r>
            <a:r>
              <a:rPr lang="en-US" dirty="0" err="1"/>
              <a:t>celltype</a:t>
            </a:r>
            <a:r>
              <a:rPr lang="en-US" dirty="0"/>
              <a:t> in the training set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pollard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878DE-D599-5657-9F79-B68BF2B11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DF99-80E6-BC43-5B6F-4FBC6C1B0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8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2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7AB9-8CF6-D625-4D25-511BB69D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A4B50-E651-4431-071A-9C0212FD9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783EA-9CCD-89EF-1C57-6080C8B6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AAD2B-3843-321D-0356-5C703FE6F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ED55-A6F2-C52B-A9BF-91C18DF2DD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9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DE26-5B49-74D0-F179-8D7DF13D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B4A8C-2AF5-1863-763B-F77285309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ACFBF-F496-AB8A-BE96-5BC7FE0AE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B0292-051A-D735-0A5F-369AA239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7CE85-55EB-E4EA-D793-8DDB872DD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60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BC29C-0718-D761-4B47-B609C9ADC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BE571-DBE6-F453-8799-5172A5391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6BEA9-4B0F-BBD2-E5B8-B5AA0D3CD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7DD75-F75C-1A1D-373F-DD64FDD9A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2290-2B5F-47C9-116B-56DACCBE6E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992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323E-26D8-2292-34E7-2585F912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71E85-169A-F79E-B494-B00DF1178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29B77-B800-F1D5-2677-56D9BDAC6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C1AC6-CD4E-27D1-B01A-DB6626382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05C95-8E4D-B42E-23A9-E34BD55AB8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2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86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6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19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E11BF-D87D-1104-18DD-CD378CA6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602E3-6D0F-9A47-E57C-FA6A9109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DCAF6-F895-6958-DD25-AA828429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4BCA8-60FD-F845-C28E-AD1E17F31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B91C-6943-7489-A097-76A933F176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4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9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EEC32-8B09-1D46-03D7-BFF9192C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559E6-62B6-3108-8C88-13F91226D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ABD78-6204-05FA-EE16-149E57B90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5FEB9-F599-F7EC-D0AD-E69C10696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F20CD-3B0E-5320-E7A0-ECDFE3B1C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79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03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7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6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990A-0005-7F50-E240-589E93B8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17577-17A3-54F2-594E-031E08055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38815-6D65-B63F-03FB-1285B487D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BCE50-8F44-2FB9-897D-621AEB86D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0FDAD-DFAB-8BB0-4E5F-BCD2A69B88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2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91F5-3D95-8EEB-1931-7FC5AF2B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F987C-FF2A-CA28-4154-2C09FBD6E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D5EEC-EA30-8172-6C49-F25814C45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5FE94-B6FA-89E8-5523-3A4429AE2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34395-C93A-6927-52EF-B835A0126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4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07D5-29E6-547C-B92B-173C79BF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17DBC-DB10-7C34-5612-A371FE6D1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CA3B5-12DB-DDCB-0861-DCC84DBA6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Helvetica" pitchFamily="2" charset="0"/>
              </a:rPr>
              <a:t>Heritability enrichment landscape over TADs for traits in the boundary-enriched cluster (n = 22). The gray lines represent the heritability pattern for each trait in the cluster; the purple line is the average over all the traits.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CBFB5-7FA1-23A3-8B5E-2F9FF8D07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F1CFC-58B1-8A02-1D43-D7432FF64E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3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08FF-FB40-CB2D-D003-4EFFE8A7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5DEB9-E6B5-5D73-0317-B8919EF6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6EF7F-5DEE-71B1-BD67-3548EF19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67B9-912B-DB54-45D8-EB9320449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424A-DE91-BD9B-709E-494A1B24DD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2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B298-697D-C588-0F95-5BDCA9A2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92FC0-CBDD-4221-EE7E-090371EAF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78FD6-7EB9-59F5-6D56-BDB09749E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</a:t>
            </a:r>
            <a:r>
              <a:rPr lang="en-US" dirty="0" err="1"/>
              <a:t>yengo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7511F-BC45-3B46-5BF5-0BD9B562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E5E0-C95F-2946-502D-C108125840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CA05D6-A646-17E0-7C12-92E66A34A3A6}"/>
              </a:ext>
            </a:extLst>
          </p:cNvPr>
          <p:cNvSpPr txBox="1"/>
          <p:nvPr/>
        </p:nvSpPr>
        <p:spPr bwMode="auto">
          <a:xfrm>
            <a:off x="666516" y="755868"/>
            <a:ext cx="7852064" cy="2893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Machine learning reveals 3D regulatory mechanisms for height-associated haplotypes </a:t>
            </a:r>
          </a:p>
          <a:p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Wanjun Gu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Erin N. Gilbertson, Sergio </a:t>
            </a:r>
            <a:r>
              <a:rPr lang="en-US" sz="16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Baranzini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Rany S. Salem, John A. Capra</a:t>
            </a:r>
          </a:p>
          <a:p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66AE4-5BF2-EA4D-9595-7D8C891DDB08}"/>
              </a:ext>
            </a:extLst>
          </p:cNvPr>
          <p:cNvSpPr txBox="1"/>
          <p:nvPr/>
        </p:nvSpPr>
        <p:spPr bwMode="auto">
          <a:xfrm>
            <a:off x="207819" y="4696674"/>
            <a:ext cx="6500552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American Society of Human Genetics (ASHG) Conference 2024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8C772A-CD95-DB8C-126A-0AA368C6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38" y="3445860"/>
            <a:ext cx="3697666" cy="10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4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D339-E168-CDBE-CC86-B7FAA9A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9633D33D-1642-F87E-2737-B1DC7161E2BA}"/>
              </a:ext>
            </a:extLst>
          </p:cNvPr>
          <p:cNvSpPr txBox="1"/>
          <p:nvPr/>
        </p:nvSpPr>
        <p:spPr bwMode="auto">
          <a:xfrm>
            <a:off x="400982" y="512124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Most common height-associated variants in humans have been identified</a:t>
            </a:r>
          </a:p>
        </p:txBody>
      </p:sp>
      <p:pic>
        <p:nvPicPr>
          <p:cNvPr id="2" name="Content Placeholder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C1A3EF-AE6A-CFB1-3CF3-E27790DC7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273" y="1783528"/>
            <a:ext cx="8889453" cy="24835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E11CA-B2EA-1460-879D-B8ADD40F97B6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Yengo</a:t>
            </a:r>
            <a:r>
              <a:rPr lang="en-US" sz="1000" dirty="0"/>
              <a:t>, </a:t>
            </a:r>
            <a:r>
              <a:rPr lang="en-US" sz="1000" dirty="0" err="1"/>
              <a:t>Vedantam</a:t>
            </a:r>
            <a:r>
              <a:rPr lang="en-US" sz="1000" dirty="0"/>
              <a:t> and </a:t>
            </a:r>
            <a:r>
              <a:rPr lang="en-US" sz="1000" dirty="0" err="1"/>
              <a:t>Marouli</a:t>
            </a:r>
            <a:r>
              <a:rPr lang="en-US" sz="1000" dirty="0"/>
              <a:t> et al.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93BF7-9904-0E4D-1535-0E920904A774}"/>
              </a:ext>
            </a:extLst>
          </p:cNvPr>
          <p:cNvSpPr txBox="1"/>
          <p:nvPr/>
        </p:nvSpPr>
        <p:spPr bwMode="auto">
          <a:xfrm>
            <a:off x="546347" y="4257701"/>
            <a:ext cx="6244871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22222"/>
                </a:solidFill>
                <a:effectLst/>
                <a:latin typeface="Harding"/>
              </a:rPr>
              <a:t>12,111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arding"/>
              </a:rPr>
              <a:t> height-associated SNPs identified from 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Harding"/>
              </a:rPr>
              <a:t>~5.3 million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arding"/>
              </a:rPr>
              <a:t>individuals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71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6AFF055-3C4C-AA62-5AE3-46E4C4C5D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114300"/>
            <a:ext cx="3657600" cy="45461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6CECD2-95C5-FCF8-B06F-19D982AA81CD}"/>
              </a:ext>
            </a:extLst>
          </p:cNvPr>
          <p:cNvSpPr txBox="1"/>
          <p:nvPr/>
        </p:nvSpPr>
        <p:spPr bwMode="auto">
          <a:xfrm>
            <a:off x="4478482" y="470477"/>
            <a:ext cx="45512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can be predicted in-silico</a:t>
            </a:r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4EB6445-BA06-6DF6-0A12-26A3EAD88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5441" y="2188773"/>
            <a:ext cx="386081" cy="280107"/>
          </a:xfrm>
          <a:prstGeom prst="rect">
            <a:avLst/>
          </a:prstGeom>
        </p:spPr>
      </p:pic>
      <p:pic>
        <p:nvPicPr>
          <p:cNvPr id="3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A7875DA-147B-F4A0-F402-4472ADA453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541" y="192752"/>
            <a:ext cx="386081" cy="280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18036-C182-8556-CB63-C8E3828BA10A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90511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AADA-D38D-025E-E13F-5F1F1DDFB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13F7D3E-A562-9743-F131-8BD67580E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114300"/>
            <a:ext cx="3657600" cy="45461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17B6B-79FF-FEFA-FF15-52BFA5B6C316}"/>
              </a:ext>
            </a:extLst>
          </p:cNvPr>
          <p:cNvSpPr txBox="1"/>
          <p:nvPr/>
        </p:nvSpPr>
        <p:spPr bwMode="auto">
          <a:xfrm>
            <a:off x="4478482" y="470477"/>
            <a:ext cx="45512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can be predicted in-silico</a:t>
            </a:r>
          </a:p>
        </p:txBody>
      </p:sp>
      <p:pic>
        <p:nvPicPr>
          <p:cNvPr id="11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8AC6B0F-CA4F-6002-843E-3C159C7B8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969" y="2056693"/>
            <a:ext cx="4766992" cy="2281920"/>
          </a:xfrm>
          <a:prstGeom prst="rect">
            <a:avLst/>
          </a:prstGeom>
        </p:spPr>
      </p:pic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B2B377D-DA24-2A54-FAC0-77CA8C89A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5441" y="2188773"/>
            <a:ext cx="386081" cy="280107"/>
          </a:xfrm>
          <a:prstGeom prst="rect">
            <a:avLst/>
          </a:prstGeom>
        </p:spPr>
      </p:pic>
      <p:pic>
        <p:nvPicPr>
          <p:cNvPr id="3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10C1450-6398-A4C7-732A-7E62236C0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541" y="192752"/>
            <a:ext cx="386081" cy="280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37A85-59DF-76EE-D600-AEE8ED35CF5F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245683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2EA6-2FE7-D16B-798B-DB824FB1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06BE46-C8A8-22FD-8BCF-FA3818CD3B3B}"/>
              </a:ext>
            </a:extLst>
          </p:cNvPr>
          <p:cNvSpPr txBox="1"/>
          <p:nvPr/>
        </p:nvSpPr>
        <p:spPr bwMode="auto">
          <a:xfrm>
            <a:off x="477982" y="512124"/>
            <a:ext cx="825580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Predicting 3D-genome disturbance of height-associated loci</a:t>
            </a:r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BA60152-8834-6337-F3F8-2CBF780D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820"/>
          <a:stretch/>
        </p:blipFill>
        <p:spPr>
          <a:xfrm>
            <a:off x="410210" y="1876425"/>
            <a:ext cx="4854517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5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DE4FE-8611-412E-8C4F-C604B403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68C4-0EBF-555E-0F03-0B22B7EAC96C}"/>
              </a:ext>
            </a:extLst>
          </p:cNvPr>
          <p:cNvSpPr txBox="1"/>
          <p:nvPr/>
        </p:nvSpPr>
        <p:spPr bwMode="auto">
          <a:xfrm>
            <a:off x="477982" y="512124"/>
            <a:ext cx="825580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Predicting 3D-genome disturbance of height-associated loci</a:t>
            </a:r>
          </a:p>
        </p:txBody>
      </p:sp>
      <p:pic>
        <p:nvPicPr>
          <p:cNvPr id="4" name="Picture 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3CDFC48-7E3A-8B3F-9DAD-932D399A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10" y="1876425"/>
            <a:ext cx="8343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FE6-5F09-2E9E-7B5A-998C7C8F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A51743-FF57-2990-8F63-4E4C50B6D002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D426ECA-D171-B0A0-CC9E-87A4C89C4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604"/>
          <a:stretch/>
        </p:blipFill>
        <p:spPr>
          <a:xfrm>
            <a:off x="304800" y="1709854"/>
            <a:ext cx="4544602" cy="21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5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A1774-3795-7E7D-B63E-E5A56C84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CB5406-69DA-542B-E639-7A472004CCB1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38EF6F6-DA81-3CDB-4EF4-C78B97F3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9518"/>
          <a:stretch/>
        </p:blipFill>
        <p:spPr>
          <a:xfrm>
            <a:off x="304800" y="1709854"/>
            <a:ext cx="6724073" cy="2151429"/>
          </a:xfrm>
          <a:prstGeom prst="rect">
            <a:avLst/>
          </a:prstGeom>
        </p:spPr>
      </p:pic>
      <p:pic>
        <p:nvPicPr>
          <p:cNvPr id="2" name="Picture 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ED4148A-9AED-9A37-96DA-25ABB944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23" r="49090" b="87388"/>
          <a:stretch/>
        </p:blipFill>
        <p:spPr>
          <a:xfrm>
            <a:off x="6954982" y="1908437"/>
            <a:ext cx="775854" cy="7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8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47388-AAF3-EC0C-69A3-D9BFB443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7CAD25-E152-C37C-3E3C-237F2FB4556B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4251892-F41A-6F33-D95C-08956721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09854"/>
            <a:ext cx="8354718" cy="21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4EA4-B452-4732-29B5-F0823F63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F750C5-60CB-B132-CBC4-7C877B95DA59}"/>
              </a:ext>
            </a:extLst>
          </p:cNvPr>
          <p:cNvSpPr txBox="1"/>
          <p:nvPr/>
        </p:nvSpPr>
        <p:spPr bwMode="auto">
          <a:xfrm>
            <a:off x="477982" y="512124"/>
            <a:ext cx="796497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Only a small number of height-associated loci influence 3D-genome folding</a:t>
            </a:r>
          </a:p>
        </p:txBody>
      </p:sp>
      <p:pic>
        <p:nvPicPr>
          <p:cNvPr id="3" name="Picture 2" descr="A graph of a divergent line&#10;&#10;Description automatically generated">
            <a:extLst>
              <a:ext uri="{FF2B5EF4-FFF2-40B4-BE49-F238E27FC236}">
                <a16:creationId xmlns:a16="http://schemas.microsoft.com/office/drawing/2014/main" id="{13CA9F76-DB70-839C-C337-EC99B5DF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10" y="1528382"/>
            <a:ext cx="3100070" cy="310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54492-F042-6FD1-0D81-C077E98F92BF}"/>
              </a:ext>
            </a:extLst>
          </p:cNvPr>
          <p:cNvSpPr txBox="1"/>
          <p:nvPr/>
        </p:nvSpPr>
        <p:spPr bwMode="auto">
          <a:xfrm>
            <a:off x="4114800" y="2094696"/>
            <a:ext cx="4744720" cy="181588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 Neue" panose="02000503000000020004" pitchFamily="2" charset="0"/>
              </a:rPr>
              <a:t>Examined </a:t>
            </a:r>
            <a:r>
              <a:rPr lang="en-US" sz="1600" b="1" dirty="0">
                <a:effectLst/>
                <a:latin typeface="Helvetica Neue" panose="02000503000000020004" pitchFamily="2" charset="0"/>
              </a:rPr>
              <a:t>9917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height-associated regions</a:t>
            </a:r>
          </a:p>
          <a:p>
            <a:endParaRPr lang="en-US" sz="1600" b="1" i="0" u="none" strike="noStrike" dirty="0">
              <a:solidFill>
                <a:srgbClr val="24242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107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regions (top 1.08%) exhibited substantial divergence (&gt; 0.001)</a:t>
            </a:r>
          </a:p>
          <a:p>
            <a:endParaRPr lang="en-US" sz="1600" b="0" i="0" u="none" strike="noStrike" dirty="0">
              <a:solidFill>
                <a:srgbClr val="24242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regions (top 0.17%) </a:t>
            </a:r>
          </a:p>
          <a:p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demonstrated extreme disturbance (&gt; 0.01)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D8B57-C5DC-FBD1-C96B-96DCB3B59192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Gilbertson et al. 2024</a:t>
            </a:r>
          </a:p>
        </p:txBody>
      </p:sp>
    </p:spTree>
    <p:extLst>
      <p:ext uri="{BB962C8B-B14F-4D97-AF65-F5344CB8AC3E}">
        <p14:creationId xmlns:p14="http://schemas.microsoft.com/office/powerpoint/2010/main" val="32776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A7B02-ABFC-ED65-C0CE-2D3D17A6E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8AC888-72C0-E5B9-BFCE-FEFDD599D9F0}"/>
              </a:ext>
            </a:extLst>
          </p:cNvPr>
          <p:cNvSpPr txBox="1"/>
          <p:nvPr/>
        </p:nvSpPr>
        <p:spPr bwMode="auto">
          <a:xfrm>
            <a:off x="416791" y="390204"/>
            <a:ext cx="83104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Combined haplotypic disturbance is on average greater than single-SNP disturbance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7F96947-BCC9-66F7-500C-FD3259AF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49"/>
          <a:stretch/>
        </p:blipFill>
        <p:spPr>
          <a:xfrm>
            <a:off x="2702791" y="1819562"/>
            <a:ext cx="2286000" cy="1923699"/>
          </a:xfrm>
          <a:prstGeom prst="rect">
            <a:avLst/>
          </a:prstGeom>
        </p:spPr>
      </p:pic>
      <p:pic>
        <p:nvPicPr>
          <p:cNvPr id="4" name="Picture 3" descr="A graph of a divergent line&#10;&#10;Description automatically generated">
            <a:extLst>
              <a:ext uri="{FF2B5EF4-FFF2-40B4-BE49-F238E27FC236}">
                <a16:creationId xmlns:a16="http://schemas.microsoft.com/office/drawing/2014/main" id="{19B81A2B-EE4B-003F-5C18-708A6AA71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49"/>
          <a:stretch/>
        </p:blipFill>
        <p:spPr>
          <a:xfrm>
            <a:off x="416791" y="1819564"/>
            <a:ext cx="2286000" cy="192369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4AD393E-EBD2-AF68-6884-37047A68C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037" y="1574800"/>
            <a:ext cx="3897630" cy="2834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9FD6DF-EE7C-2868-EC11-0588F4DF0F91}"/>
              </a:ext>
            </a:extLst>
          </p:cNvPr>
          <p:cNvSpPr txBox="1"/>
          <p:nvPr/>
        </p:nvSpPr>
        <p:spPr bwMode="auto">
          <a:xfrm>
            <a:off x="817499" y="1581773"/>
            <a:ext cx="2963636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Haplotypic Divergence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B5F-ED5B-9963-9F69-5A164C7289C2}"/>
              </a:ext>
            </a:extLst>
          </p:cNvPr>
          <p:cNvSpPr txBox="1"/>
          <p:nvPr/>
        </p:nvSpPr>
        <p:spPr bwMode="auto">
          <a:xfrm>
            <a:off x="3081029" y="1581773"/>
            <a:ext cx="2963636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Single-SNP Divergence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AE2E-2771-CAEA-BE85-6E0C20D3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883236-EA66-A4B2-B120-FBEBCAA6F63C}"/>
              </a:ext>
            </a:extLst>
          </p:cNvPr>
          <p:cNvSpPr txBox="1"/>
          <p:nvPr/>
        </p:nvSpPr>
        <p:spPr bwMode="auto">
          <a:xfrm>
            <a:off x="595004" y="524315"/>
            <a:ext cx="7880255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Presenter financial disclosure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Figure 1">
            <a:extLst>
              <a:ext uri="{FF2B5EF4-FFF2-40B4-BE49-F238E27FC236}">
                <a16:creationId xmlns:a16="http://schemas.microsoft.com/office/drawing/2014/main" id="{F91DF056-4B6A-57A4-C812-B96554C807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9344" y="2157341"/>
            <a:ext cx="393829" cy="3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59A26-7D4B-0B64-41AE-EADCCCC89667}"/>
              </a:ext>
            </a:extLst>
          </p:cNvPr>
          <p:cNvSpPr txBox="1"/>
          <p:nvPr/>
        </p:nvSpPr>
        <p:spPr bwMode="auto">
          <a:xfrm>
            <a:off x="595004" y="1482375"/>
            <a:ext cx="7880254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 do not have any relationships to report within the last 24 months with ACCME defined ineligible companies.</a:t>
            </a:r>
          </a:p>
        </p:txBody>
      </p:sp>
    </p:spTree>
    <p:extLst>
      <p:ext uri="{BB962C8B-B14F-4D97-AF65-F5344CB8AC3E}">
        <p14:creationId xmlns:p14="http://schemas.microsoft.com/office/powerpoint/2010/main" val="47421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0589-1FA1-F034-B55F-A06905926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898FA4-0EDD-A215-62F1-20BA9478DCE5}"/>
              </a:ext>
            </a:extLst>
          </p:cNvPr>
          <p:cNvGrpSpPr/>
          <p:nvPr/>
        </p:nvGrpSpPr>
        <p:grpSpPr>
          <a:xfrm>
            <a:off x="2772884" y="1339533"/>
            <a:ext cx="3717272" cy="3336162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EC99DD60-BB86-3B62-6327-01009A3A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28EDF08B-1832-B604-25F4-557C1722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37D02D-3E25-5400-48FF-0AA70742CB27}"/>
              </a:ext>
            </a:extLst>
          </p:cNvPr>
          <p:cNvSpPr txBox="1"/>
          <p:nvPr/>
        </p:nvSpPr>
        <p:spPr bwMode="auto">
          <a:xfrm>
            <a:off x="416791" y="390204"/>
            <a:ext cx="83104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47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BAAF-DFE9-7F68-7FE0-6EAB00383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CCDE96-B094-15B1-34CE-0EC199AC9C7E}"/>
              </a:ext>
            </a:extLst>
          </p:cNvPr>
          <p:cNvSpPr txBox="1"/>
          <p:nvPr/>
        </p:nvSpPr>
        <p:spPr bwMode="auto">
          <a:xfrm>
            <a:off x="416790" y="390204"/>
            <a:ext cx="8513849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with a few exceptions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787E5B-AC74-BA08-5A05-F148446A791B}"/>
              </a:ext>
            </a:extLst>
          </p:cNvPr>
          <p:cNvGrpSpPr/>
          <p:nvPr/>
        </p:nvGrpSpPr>
        <p:grpSpPr>
          <a:xfrm>
            <a:off x="709609" y="1414781"/>
            <a:ext cx="3598231" cy="3229326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2897E21E-76B2-FDE1-A7D4-634B6901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BFA62069-084E-037F-3F7D-214E349D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CAAE731-65A2-E1F7-B360-5C441593E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048" y="1345627"/>
            <a:ext cx="562685" cy="506416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2B389D53-327D-0DCA-5F77-E9899FB9A63F}"/>
              </a:ext>
            </a:extLst>
          </p:cNvPr>
          <p:cNvSpPr/>
          <p:nvPr/>
        </p:nvSpPr>
        <p:spPr bwMode="auto">
          <a:xfrm rot="3858325">
            <a:off x="3710635" y="2231617"/>
            <a:ext cx="91440" cy="2011680"/>
          </a:xfrm>
          <a:prstGeom prst="upArrow">
            <a:avLst>
              <a:gd name="adj1" fmla="val 40652"/>
              <a:gd name="adj2" fmla="val 119822"/>
            </a:avLst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6779A52-BA43-FD46-5975-90910A906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714" y="1467422"/>
            <a:ext cx="4159863" cy="31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4D33-5983-B948-D6BC-C4A19EE5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D60110-5CD1-B20E-A23C-862857D4F8A7}"/>
              </a:ext>
            </a:extLst>
          </p:cNvPr>
          <p:cNvSpPr txBox="1"/>
          <p:nvPr/>
        </p:nvSpPr>
        <p:spPr bwMode="auto">
          <a:xfrm>
            <a:off x="416790" y="390204"/>
            <a:ext cx="8513849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with a few exceptions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534FF-03A7-1237-9657-75054490C17C}"/>
              </a:ext>
            </a:extLst>
          </p:cNvPr>
          <p:cNvGrpSpPr/>
          <p:nvPr/>
        </p:nvGrpSpPr>
        <p:grpSpPr>
          <a:xfrm>
            <a:off x="709609" y="1414781"/>
            <a:ext cx="3598231" cy="3229326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775E4DD1-DEF2-AC4F-905B-4A68EFA5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13E20DD3-9286-777E-F5A6-F2B3E549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sp>
        <p:nvSpPr>
          <p:cNvPr id="4" name="Up Arrow 3">
            <a:extLst>
              <a:ext uri="{FF2B5EF4-FFF2-40B4-BE49-F238E27FC236}">
                <a16:creationId xmlns:a16="http://schemas.microsoft.com/office/drawing/2014/main" id="{09E8944A-0F19-4B30-D466-9A446AF8D5E1}"/>
              </a:ext>
            </a:extLst>
          </p:cNvPr>
          <p:cNvSpPr/>
          <p:nvPr/>
        </p:nvSpPr>
        <p:spPr bwMode="auto">
          <a:xfrm rot="3858325">
            <a:off x="3436820" y="1765359"/>
            <a:ext cx="91440" cy="3165644"/>
          </a:xfrm>
          <a:prstGeom prst="upArrow">
            <a:avLst>
              <a:gd name="adj1" fmla="val 40652"/>
              <a:gd name="adj2" fmla="val 119822"/>
            </a:avLst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FCC3DFC-9046-CC8A-C6A9-CF2BEEC75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831" y="1468133"/>
            <a:ext cx="346456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5CB4-EA05-0C5C-8C3B-3C044AC2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5A7C9E-89A3-377B-0432-C7B38490357F}"/>
              </a:ext>
            </a:extLst>
          </p:cNvPr>
          <p:cNvSpPr txBox="1"/>
          <p:nvPr/>
        </p:nvSpPr>
        <p:spPr bwMode="auto">
          <a:xfrm>
            <a:off x="416791" y="390204"/>
            <a:ext cx="3822852" cy="206210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0CDAB8-9654-49DC-C058-997B30DDFD82}"/>
              </a:ext>
            </a:extLst>
          </p:cNvPr>
          <p:cNvGrpSpPr/>
          <p:nvPr/>
        </p:nvGrpSpPr>
        <p:grpSpPr>
          <a:xfrm>
            <a:off x="4439798" y="137240"/>
            <a:ext cx="3955057" cy="4540496"/>
            <a:chOff x="2984402" y="1363231"/>
            <a:chExt cx="2845304" cy="32664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640880-C3A2-022E-00E4-5507B433DDC2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6" name="Picture 5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7A07BC47-5C4F-2F28-1AC7-BBF218FB8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10" name="Picture 9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A2CF2A0D-9F44-2EAE-B993-1D2A7C9E2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11" name="Picture 1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B0DA7338-AAB9-B728-2D28-603FB3419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3699AD0C-0087-9D7C-CCFB-4E8928F4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6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1DB2-3436-F6B6-9FBE-D6C9AB19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81410C-9B7C-B1DC-E2D8-BB936843CDC1}"/>
              </a:ext>
            </a:extLst>
          </p:cNvPr>
          <p:cNvSpPr txBox="1"/>
          <p:nvPr/>
        </p:nvSpPr>
        <p:spPr bwMode="auto">
          <a:xfrm>
            <a:off x="416791" y="390204"/>
            <a:ext cx="3822852" cy="206210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100793-5330-B992-6DDD-EC75FC1870F8}"/>
              </a:ext>
            </a:extLst>
          </p:cNvPr>
          <p:cNvGrpSpPr/>
          <p:nvPr/>
        </p:nvGrpSpPr>
        <p:grpSpPr>
          <a:xfrm>
            <a:off x="4439798" y="137240"/>
            <a:ext cx="3955057" cy="4540496"/>
            <a:chOff x="2984402" y="1363231"/>
            <a:chExt cx="2845304" cy="32664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4BF7DD-68CD-7CDE-9B86-1060542014C1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6" name="Picture 5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AD1FE3F-1F7B-5A39-8D3E-F13748D19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10" name="Picture 9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B0048670-5D2D-7724-AEAA-8FD17D4FE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11" name="Picture 1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09776A51-52AC-3ABA-D045-DD6C4671D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12681356-A8F3-7FC3-AC02-72C379019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A8E0307-27C5-84AD-5EC1-998E14050CC7}"/>
              </a:ext>
            </a:extLst>
          </p:cNvPr>
          <p:cNvSpPr/>
          <p:nvPr/>
        </p:nvSpPr>
        <p:spPr bwMode="auto">
          <a:xfrm rot="2742719">
            <a:off x="6014209" y="1259378"/>
            <a:ext cx="1047445" cy="240146"/>
          </a:xfrm>
          <a:prstGeom prst="rect">
            <a:avLst/>
          </a:prstGeom>
          <a:solidFill>
            <a:srgbClr val="90BD31">
              <a:alpha val="50196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5B2DA-E78B-6C55-62F9-FBC4FE89B59A}"/>
              </a:ext>
            </a:extLst>
          </p:cNvPr>
          <p:cNvSpPr txBox="1"/>
          <p:nvPr/>
        </p:nvSpPr>
        <p:spPr bwMode="auto">
          <a:xfrm>
            <a:off x="416791" y="4335033"/>
            <a:ext cx="457200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Ligand Dependent Nuclear Receptor Corepressor</a:t>
            </a:r>
            <a:endParaRPr lang="en-US" sz="14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A67E9AB-4CE9-2B4C-B375-56CEC00A5188}"/>
              </a:ext>
            </a:extLst>
          </p:cNvPr>
          <p:cNvCxnSpPr>
            <a:cxnSpLocks/>
          </p:cNvCxnSpPr>
          <p:nvPr/>
        </p:nvCxnSpPr>
        <p:spPr>
          <a:xfrm flipV="1">
            <a:off x="4483983" y="4314777"/>
            <a:ext cx="2171089" cy="174144"/>
          </a:xfrm>
          <a:prstGeom prst="bentConnector3">
            <a:avLst>
              <a:gd name="adj1" fmla="val 144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1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6A76-1187-8143-EF69-636CF5EC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773E0C-86AF-9B0F-B91D-900836D1CC67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F7B5A-9B73-0F4F-8C7E-FA4FDECB29FD}"/>
              </a:ext>
            </a:extLst>
          </p:cNvPr>
          <p:cNvSpPr txBox="1"/>
          <p:nvPr/>
        </p:nvSpPr>
        <p:spPr bwMode="auto">
          <a:xfrm>
            <a:off x="4225490" y="3572812"/>
            <a:ext cx="459158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0" i="1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LCOR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promoter variant </a:t>
            </a:r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rs7477274 </a:t>
            </a:r>
            <a:r>
              <a:rPr lang="en-US" sz="160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is:</a:t>
            </a:r>
            <a:endParaRPr lang="en-US" sz="1600" dirty="0">
              <a:solidFill>
                <a:srgbClr val="242424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rgbClr val="242424"/>
                </a:solidFill>
                <a:latin typeface="Arial" panose="020B0604020202020204" pitchFamily="34" charset="0"/>
              </a:rPr>
              <a:t>- A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ssociated with height</a:t>
            </a:r>
          </a:p>
          <a:p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- The top 3D-genome disturbing variant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E687D6-2599-57AE-42FE-56E7E9D70AF0}"/>
              </a:ext>
            </a:extLst>
          </p:cNvPr>
          <p:cNvGrpSpPr/>
          <p:nvPr/>
        </p:nvGrpSpPr>
        <p:grpSpPr>
          <a:xfrm>
            <a:off x="771181" y="1356091"/>
            <a:ext cx="2892449" cy="3320598"/>
            <a:chOff x="2984402" y="1363231"/>
            <a:chExt cx="2845304" cy="32664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B0346C-F5F4-D39B-6550-43DD69072BF8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5" name="Picture 4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57D23F21-DD22-300D-B38F-1629676DD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8" name="Picture 7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677FBF70-C990-7B85-42A5-B97001CA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9" name="Picture 8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7A70FB7-7C95-BBB4-DF8C-B725B0CE9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4" name="Picture 3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DCF9F759-2C19-B30E-3804-5B73FD26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79F80-575A-4195-8477-2F79AFA1FEE1}"/>
              </a:ext>
            </a:extLst>
          </p:cNvPr>
          <p:cNvGrpSpPr/>
          <p:nvPr/>
        </p:nvGrpSpPr>
        <p:grpSpPr>
          <a:xfrm>
            <a:off x="4215089" y="1429356"/>
            <a:ext cx="3411245" cy="2075767"/>
            <a:chOff x="4292089" y="1429356"/>
            <a:chExt cx="3411245" cy="2075767"/>
          </a:xfrm>
        </p:grpSpPr>
        <p:pic>
          <p:nvPicPr>
            <p:cNvPr id="14" name="Picture 13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8B2B05D4-97B3-FC30-1A5E-DEEADE031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92089" y="1649244"/>
              <a:ext cx="3411245" cy="18558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7D29FE-CB9C-0870-13E1-CAFF2046342A}"/>
                </a:ext>
              </a:extLst>
            </p:cNvPr>
            <p:cNvSpPr txBox="1"/>
            <p:nvPr/>
          </p:nvSpPr>
          <p:spPr bwMode="auto">
            <a:xfrm>
              <a:off x="4369869" y="1429356"/>
              <a:ext cx="1928644" cy="33855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0" u="none" strike="noStrike" dirty="0">
                  <a:solidFill>
                    <a:srgbClr val="242424"/>
                  </a:solidFill>
                  <a:effectLst/>
                  <a:latin typeface="Arial" panose="020B0604020202020204" pitchFamily="34" charset="0"/>
                </a:rPr>
                <a:t>CTCF-binding site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85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F12C-9278-84B9-B6FB-052B9A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91D1A6-125E-F602-8516-9C10743CD90B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57548-0447-F763-8EC8-88FD48FA556B}"/>
              </a:ext>
            </a:extLst>
          </p:cNvPr>
          <p:cNvGrpSpPr/>
          <p:nvPr/>
        </p:nvGrpSpPr>
        <p:grpSpPr>
          <a:xfrm>
            <a:off x="2585821" y="648925"/>
            <a:ext cx="3517418" cy="3923469"/>
            <a:chOff x="640288" y="648435"/>
            <a:chExt cx="3517418" cy="3923469"/>
          </a:xfrm>
        </p:grpSpPr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79783A29-0530-7781-AEF1-A320AE247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D82F33-9C7D-3EC9-30E3-FECADA26B45F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3" name="Picture 2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8D7FDC3-5CC4-6C44-ED52-A2C4C6485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4" name="Picture 3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F8BBFAE4-F6F7-4DD6-1D52-C22549EE7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F9293A-B25F-109D-7966-903E094C502F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77AB3B-BAD5-C6E9-DB1B-5690B3BC826B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E5E57C-D20D-644E-EACF-913400EDE5D5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</a:t>
            </a:r>
          </a:p>
        </p:txBody>
      </p:sp>
    </p:spTree>
    <p:extLst>
      <p:ext uri="{BB962C8B-B14F-4D97-AF65-F5344CB8AC3E}">
        <p14:creationId xmlns:p14="http://schemas.microsoft.com/office/powerpoint/2010/main" val="361363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6F1B-7728-06A9-7DFB-9F6AECC9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EDC024-11D4-2282-C3B9-5288D7E23E09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1A3ECD68-CD7C-4DF3-C1B6-6AE66043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026" name="Picture 2" descr="the human body">
            <a:extLst>
              <a:ext uri="{FF2B5EF4-FFF2-40B4-BE49-F238E27FC236}">
                <a16:creationId xmlns:a16="http://schemas.microsoft.com/office/drawing/2014/main" id="{D125B974-079D-801A-562F-BA69DF5EF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 bwMode="auto">
          <a:xfrm>
            <a:off x="4390584" y="1415806"/>
            <a:ext cx="4225221" cy="31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E23FF-767D-4394-B035-7C491BBF0867}"/>
              </a:ext>
            </a:extLst>
          </p:cNvPr>
          <p:cNvGrpSpPr/>
          <p:nvPr/>
        </p:nvGrpSpPr>
        <p:grpSpPr>
          <a:xfrm>
            <a:off x="640288" y="648435"/>
            <a:ext cx="3517418" cy="3923469"/>
            <a:chOff x="640288" y="648435"/>
            <a:chExt cx="3517418" cy="3923469"/>
          </a:xfrm>
        </p:grpSpPr>
        <p:pic>
          <p:nvPicPr>
            <p:cNvPr id="19" name="Picture 18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B71BFA5E-F2BB-315D-CE60-2C356099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005B37-9E29-9E54-DB42-145340E762E4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23" name="Picture 22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C422E64F-CC25-6AF4-495E-54CCEFF42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24" name="Picture 23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11DFDB29-4E86-8977-5E25-79A1395C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B0A77-F416-1541-5A02-AC846C5DC313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5087D-E266-B08C-5958-55570516CB1D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6C27F9-5D66-FA43-8309-871BA42E9E3B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2012; Image from: </a:t>
            </a:r>
            <a:r>
              <a:rPr lang="en-US" sz="1000" dirty="0" err="1"/>
              <a:t>homehealth-uk.com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193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765B1-672C-52C6-32C4-121B60BF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9991D6-FEAA-9A7E-4350-0FD043C2ADCB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B3DEC5E5-F5E1-6943-D434-0358909D2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026" name="Picture 2" descr="the human body">
            <a:extLst>
              <a:ext uri="{FF2B5EF4-FFF2-40B4-BE49-F238E27FC236}">
                <a16:creationId xmlns:a16="http://schemas.microsoft.com/office/drawing/2014/main" id="{7FCB0352-954D-6F87-26CD-64C0E0BE5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 bwMode="auto">
          <a:xfrm>
            <a:off x="4390584" y="1415806"/>
            <a:ext cx="4225221" cy="31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8CF0DC4-65B4-D1F6-0A04-1EBA6C6D9476}"/>
              </a:ext>
            </a:extLst>
          </p:cNvPr>
          <p:cNvSpPr/>
          <p:nvPr/>
        </p:nvSpPr>
        <p:spPr bwMode="auto">
          <a:xfrm>
            <a:off x="5168348" y="1471920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730B17-C300-AF5B-7C93-11A9EB10CF3B}"/>
              </a:ext>
            </a:extLst>
          </p:cNvPr>
          <p:cNvSpPr/>
          <p:nvPr/>
        </p:nvSpPr>
        <p:spPr bwMode="auto">
          <a:xfrm>
            <a:off x="4765552" y="2013594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33891B-8768-762A-4D90-40AA02C82FDE}"/>
              </a:ext>
            </a:extLst>
          </p:cNvPr>
          <p:cNvSpPr/>
          <p:nvPr/>
        </p:nvSpPr>
        <p:spPr bwMode="auto">
          <a:xfrm>
            <a:off x="4563282" y="2647586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2D16C8-4AC6-B2DD-BA61-6FED3B41B858}"/>
              </a:ext>
            </a:extLst>
          </p:cNvPr>
          <p:cNvSpPr/>
          <p:nvPr/>
        </p:nvSpPr>
        <p:spPr bwMode="auto">
          <a:xfrm>
            <a:off x="7270073" y="1469561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70079A-6B38-5499-0EB6-6127D2C60ECE}"/>
              </a:ext>
            </a:extLst>
          </p:cNvPr>
          <p:cNvSpPr/>
          <p:nvPr/>
        </p:nvSpPr>
        <p:spPr bwMode="auto">
          <a:xfrm>
            <a:off x="7646742" y="2020626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AEA82-FA30-BCFC-713A-9C114972655D}"/>
              </a:ext>
            </a:extLst>
          </p:cNvPr>
          <p:cNvSpPr/>
          <p:nvPr/>
        </p:nvSpPr>
        <p:spPr bwMode="auto">
          <a:xfrm>
            <a:off x="7865365" y="3286707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83936-74F4-75C0-B272-CEC4ED8AA98C}"/>
              </a:ext>
            </a:extLst>
          </p:cNvPr>
          <p:cNvSpPr/>
          <p:nvPr/>
        </p:nvSpPr>
        <p:spPr bwMode="auto">
          <a:xfrm>
            <a:off x="7440536" y="3903079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79937-0333-9BE6-D9A9-73149D03218A}"/>
              </a:ext>
            </a:extLst>
          </p:cNvPr>
          <p:cNvGrpSpPr/>
          <p:nvPr/>
        </p:nvGrpSpPr>
        <p:grpSpPr>
          <a:xfrm>
            <a:off x="640288" y="648435"/>
            <a:ext cx="3517418" cy="3923469"/>
            <a:chOff x="640288" y="648435"/>
            <a:chExt cx="3517418" cy="3923469"/>
          </a:xfrm>
        </p:grpSpPr>
        <p:pic>
          <p:nvPicPr>
            <p:cNvPr id="8" name="Picture 7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38D8A654-73D9-F4CB-5304-3D24383F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076904B-8F32-F9D0-ED61-4049FC59468A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21" name="Picture 2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7878EFF-81B4-FCC1-1C2E-E0C040A1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22" name="Picture 21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61D0F1BE-64B8-1016-300E-5AC064767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5F214-CC05-7BC1-66D4-0BD7E2CC8941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B6876A-5701-D6BC-7E18-389DE25BC25E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4CE5B-A467-6E4D-4E21-1651047A1046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2012; Image from: </a:t>
            </a:r>
            <a:r>
              <a:rPr lang="en-US" sz="1000" dirty="0" err="1"/>
              <a:t>homehealth-uk.com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087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F793A-38E8-14B0-8740-A8FA89DEF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E1DA46-1D41-D834-564C-A2F4A0159FD5}"/>
              </a:ext>
            </a:extLst>
          </p:cNvPr>
          <p:cNvSpPr txBox="1"/>
          <p:nvPr/>
        </p:nvSpPr>
        <p:spPr bwMode="auto">
          <a:xfrm>
            <a:off x="416791" y="390204"/>
            <a:ext cx="8438452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B468BC46-E00F-1CB4-B119-10CD9A714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D688-D782-FA61-A053-5D480A0096CB}"/>
              </a:ext>
            </a:extLst>
          </p:cNvPr>
          <p:cNvSpPr txBox="1"/>
          <p:nvPr/>
        </p:nvSpPr>
        <p:spPr bwMode="auto">
          <a:xfrm>
            <a:off x="451030" y="1263305"/>
            <a:ext cx="8011326" cy="20313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 small fraction of height-associated loci show evidence of 3D-genome disruption.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The top locus is in the promoter of </a:t>
            </a:r>
            <a:r>
              <a:rPr lang="en-US" i="1" dirty="0">
                <a:latin typeface="Arial" panose="020B0604020202020204" pitchFamily="34" charset="0"/>
                <a:ea typeface="DengXian" panose="02010600030101010101" pitchFamily="2" charset="-122"/>
              </a:rPr>
              <a:t>LCOR</a:t>
            </a: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 and disrupts a CTCF binding motif.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This study highlights the use of sequence-based machine learning methods to fine-map GWAS signals and propose molecular mechanisms.</a:t>
            </a:r>
          </a:p>
        </p:txBody>
      </p:sp>
    </p:spTree>
    <p:extLst>
      <p:ext uri="{BB962C8B-B14F-4D97-AF65-F5344CB8AC3E}">
        <p14:creationId xmlns:p14="http://schemas.microsoft.com/office/powerpoint/2010/main" val="55033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BE0F72-DCB9-F6BE-3BF2-6427C0121E4B}"/>
              </a:ext>
            </a:extLst>
          </p:cNvPr>
          <p:cNvSpPr txBox="1"/>
          <p:nvPr/>
        </p:nvSpPr>
        <p:spPr bwMode="auto">
          <a:xfrm>
            <a:off x="595004" y="524315"/>
            <a:ext cx="7880255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GWAS variants are regulatory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Figure 1">
            <a:extLst>
              <a:ext uri="{FF2B5EF4-FFF2-40B4-BE49-F238E27FC236}">
                <a16:creationId xmlns:a16="http://schemas.microsoft.com/office/drawing/2014/main" id="{9F6AF8D2-A81E-B749-D31D-343EA6BFE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9344" y="2157341"/>
            <a:ext cx="393829" cy="3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62CE7805-4225-66CF-2ECB-BC5DC649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004" y="1656921"/>
            <a:ext cx="3397993" cy="2587833"/>
          </a:xfrm>
          <a:prstGeom prst="rect">
            <a:avLst/>
          </a:prstGeom>
        </p:spPr>
      </p:pic>
      <p:pic>
        <p:nvPicPr>
          <p:cNvPr id="7" name="Picture 6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5B85BF4-7C04-DDE5-6B91-1A990E5DF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886" y="2354255"/>
            <a:ext cx="706039" cy="1379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BCD9D-5EE7-8655-71F6-5AC9421F6DFD}"/>
              </a:ext>
            </a:extLst>
          </p:cNvPr>
          <p:cNvSpPr txBox="1"/>
          <p:nvPr/>
        </p:nvSpPr>
        <p:spPr bwMode="auto">
          <a:xfrm>
            <a:off x="1382286" y="1328198"/>
            <a:ext cx="1823427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GWAS Variants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BF171-C9BD-38B6-A731-5AE29CE95F4C}"/>
              </a:ext>
            </a:extLst>
          </p:cNvPr>
          <p:cNvSpPr txBox="1"/>
          <p:nvPr/>
        </p:nvSpPr>
        <p:spPr bwMode="auto">
          <a:xfrm>
            <a:off x="4479926" y="2307231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5613B-05AB-3344-0849-1CAEAB76D7E3}"/>
              </a:ext>
            </a:extLst>
          </p:cNvPr>
          <p:cNvSpPr txBox="1"/>
          <p:nvPr/>
        </p:nvSpPr>
        <p:spPr bwMode="auto">
          <a:xfrm>
            <a:off x="4479926" y="2668751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654A7-8637-8B61-CC97-5D96288E87C5}"/>
              </a:ext>
            </a:extLst>
          </p:cNvPr>
          <p:cNvSpPr txBox="1"/>
          <p:nvPr/>
        </p:nvSpPr>
        <p:spPr bwMode="auto">
          <a:xfrm>
            <a:off x="4479925" y="3018696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Non-coding: Intragenic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9E210-C902-96A0-DBC8-7ECA1B382EB0}"/>
              </a:ext>
            </a:extLst>
          </p:cNvPr>
          <p:cNvSpPr txBox="1"/>
          <p:nvPr/>
        </p:nvSpPr>
        <p:spPr bwMode="auto">
          <a:xfrm>
            <a:off x="4476742" y="3364470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Non-coding: Intergenic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C8E4D-FB3C-2C26-F3CF-DAC4BB2F2224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Corradin</a:t>
            </a:r>
            <a:r>
              <a:rPr lang="en-US" sz="1000" dirty="0"/>
              <a:t> and </a:t>
            </a:r>
            <a:r>
              <a:rPr lang="en-US" sz="1000" dirty="0" err="1"/>
              <a:t>Scacheri</a:t>
            </a:r>
            <a:r>
              <a:rPr lang="en-US" sz="1000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407436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22982-13EE-2F5D-4A05-7D6EAA8C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978750-5541-2EEF-95B3-478F5C3373E0}"/>
              </a:ext>
            </a:extLst>
          </p:cNvPr>
          <p:cNvSpPr txBox="1"/>
          <p:nvPr/>
        </p:nvSpPr>
        <p:spPr bwMode="auto">
          <a:xfrm>
            <a:off x="416791" y="390204"/>
            <a:ext cx="8438452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CDBF7555-A2F1-7FBE-6D02-F866EF484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3316" name="Picture 4" descr="Tony | UCSF Bakar">
            <a:extLst>
              <a:ext uri="{FF2B5EF4-FFF2-40B4-BE49-F238E27FC236}">
                <a16:creationId xmlns:a16="http://schemas.microsoft.com/office/drawing/2014/main" id="{A5F42085-300A-D5B5-45B7-A049EC9D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98" y="2543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lin BRAND | Postdoc | Doctor of Philosophy | UCSF University of  California, San Francisco, CA | UCSF | Department of Epidemiology and  Biostatistics | Research profile">
            <a:extLst>
              <a:ext uri="{FF2B5EF4-FFF2-40B4-BE49-F238E27FC236}">
                <a16:creationId xmlns:a16="http://schemas.microsoft.com/office/drawing/2014/main" id="{80A32355-9614-0752-C136-ABA8B83A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98" y="35944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ergio Baranzini - 2023sv - PMWC Precision Medicine World Conference">
            <a:extLst>
              <a:ext uri="{FF2B5EF4-FFF2-40B4-BE49-F238E27FC236}">
                <a16:creationId xmlns:a16="http://schemas.microsoft.com/office/drawing/2014/main" id="{4AE7DA32-EA9D-96A9-68DB-7AD00315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63" y="2543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any Salem, PhD ">
            <a:extLst>
              <a:ext uri="{FF2B5EF4-FFF2-40B4-BE49-F238E27FC236}">
                <a16:creationId xmlns:a16="http://schemas.microsoft.com/office/drawing/2014/main" id="{C287DE27-8829-4793-AB1C-335DF008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29" y="2543311"/>
            <a:ext cx="1320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8A3C5D3-7CAF-BC4B-AD8A-A5660646A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069" y="359444"/>
            <a:ext cx="1828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A9FB4-ABAC-3057-D5FB-1FA820B09F7E}"/>
              </a:ext>
            </a:extLst>
          </p:cNvPr>
          <p:cNvSpPr txBox="1"/>
          <p:nvPr/>
        </p:nvSpPr>
        <p:spPr bwMode="auto">
          <a:xfrm>
            <a:off x="5075990" y="2188700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Erin Gilbertson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724E5-AE91-4C31-B298-6DB1F3566601}"/>
              </a:ext>
            </a:extLst>
          </p:cNvPr>
          <p:cNvSpPr txBox="1"/>
          <p:nvPr/>
        </p:nvSpPr>
        <p:spPr bwMode="auto">
          <a:xfrm>
            <a:off x="7412852" y="2196981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Colin Brand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99B68-00F4-EDA2-A4EA-D63CE8FE7A1B}"/>
              </a:ext>
            </a:extLst>
          </p:cNvPr>
          <p:cNvSpPr txBox="1"/>
          <p:nvPr/>
        </p:nvSpPr>
        <p:spPr bwMode="auto">
          <a:xfrm>
            <a:off x="3380736" y="4361610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Sergio </a:t>
            </a:r>
            <a:r>
              <a:rPr lang="en-US" sz="1500" dirty="0" err="1">
                <a:latin typeface="Arial" panose="020B0604020202020204" pitchFamily="34" charset="0"/>
                <a:ea typeface="DengXian" panose="02010600030101010101" pitchFamily="2" charset="-122"/>
              </a:rPr>
              <a:t>Baranzini</a:t>
            </a:r>
            <a:endParaRPr lang="en-US" sz="1500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619FA-F0DF-9099-FECF-EED61F746443}"/>
              </a:ext>
            </a:extLst>
          </p:cNvPr>
          <p:cNvSpPr txBox="1"/>
          <p:nvPr/>
        </p:nvSpPr>
        <p:spPr bwMode="auto">
          <a:xfrm>
            <a:off x="5536833" y="4361609"/>
            <a:ext cx="1320801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Rany Salem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92B7F-C861-AE19-ECF3-D1FCD08826C6}"/>
              </a:ext>
            </a:extLst>
          </p:cNvPr>
          <p:cNvSpPr txBox="1"/>
          <p:nvPr/>
        </p:nvSpPr>
        <p:spPr bwMode="auto">
          <a:xfrm>
            <a:off x="7412852" y="4372111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Tony Capra</a:t>
            </a:r>
          </a:p>
        </p:txBody>
      </p:sp>
      <p:pic>
        <p:nvPicPr>
          <p:cNvPr id="13326" name="Picture 14" descr="UCSD Logo, symbol, meaning, history, PNG, brand">
            <a:extLst>
              <a:ext uri="{FF2B5EF4-FFF2-40B4-BE49-F238E27FC236}">
                <a16:creationId xmlns:a16="http://schemas.microsoft.com/office/drawing/2014/main" id="{F980DD2C-AE4F-C85F-1ED1-07BB5094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75" y="111277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University of California, San Francisco UCSF Logo PNG Vector ...">
            <a:extLst>
              <a:ext uri="{FF2B5EF4-FFF2-40B4-BE49-F238E27FC236}">
                <a16:creationId xmlns:a16="http://schemas.microsoft.com/office/drawing/2014/main" id="{0CF6B334-CDA1-233F-020C-CF395F74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5" y="1179404"/>
            <a:ext cx="1691896" cy="1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1571DE51-2619-0CAE-3999-3424C4AA1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02" y="2725303"/>
            <a:ext cx="1808223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0DA63-0951-1324-4014-894A4C2CF5AD}"/>
              </a:ext>
            </a:extLst>
          </p:cNvPr>
          <p:cNvSpPr txBox="1"/>
          <p:nvPr/>
        </p:nvSpPr>
        <p:spPr bwMode="auto">
          <a:xfrm>
            <a:off x="333037" y="2449415"/>
            <a:ext cx="7880254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GitHub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E0654-D4A6-83FD-2F39-5C59E2FE19E2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Study preprint available soon</a:t>
            </a:r>
          </a:p>
        </p:txBody>
      </p:sp>
    </p:spTree>
    <p:extLst>
      <p:ext uri="{BB962C8B-B14F-4D97-AF65-F5344CB8AC3E}">
        <p14:creationId xmlns:p14="http://schemas.microsoft.com/office/powerpoint/2010/main" val="259800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6B9CDA94-B094-1A98-3199-D5012B5DC38E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20A1385D-0BF5-9A07-3C47-1D416EA6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923"/>
          <a:stretch/>
        </p:blipFill>
        <p:spPr>
          <a:xfrm>
            <a:off x="418778" y="1163529"/>
            <a:ext cx="2462968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E8C8C-6A56-E75E-31C1-BF6BD58960DD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</p:spTree>
    <p:extLst>
      <p:ext uri="{BB962C8B-B14F-4D97-AF65-F5344CB8AC3E}">
        <p14:creationId xmlns:p14="http://schemas.microsoft.com/office/powerpoint/2010/main" val="254028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2BDC-04A9-B33C-3376-2D36C1027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B64BBC1-DAC8-6A2D-A511-1DAF0E5A239C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2853CB17-5285-C97B-2F8A-9C35CAE43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63"/>
          <a:stretch/>
        </p:blipFill>
        <p:spPr>
          <a:xfrm>
            <a:off x="418778" y="1163529"/>
            <a:ext cx="5344714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F562A-6903-9A04-1F7B-B3A17EB464FF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  <p:pic>
        <p:nvPicPr>
          <p:cNvPr id="2" name="Picture 1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14003E45-D04A-8E85-3E9A-6BEB2FB0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2619" b="88504"/>
          <a:stretch/>
        </p:blipFill>
        <p:spPr>
          <a:xfrm>
            <a:off x="5504874" y="2422450"/>
            <a:ext cx="551088" cy="13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31FD7-1336-9A12-1094-F2E0895D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B28203E-09F9-C82C-9DF8-472FC882A749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9C80CF41-111E-63EE-51A9-AF5BBB63E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7" y="1163529"/>
            <a:ext cx="7925445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FA796-2973-4F0A-6FBC-78A6F26CB9C9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</p:spTree>
    <p:extLst>
      <p:ext uri="{BB962C8B-B14F-4D97-AF65-F5344CB8AC3E}">
        <p14:creationId xmlns:p14="http://schemas.microsoft.com/office/powerpoint/2010/main" val="15580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DC12DB00-8A41-8E54-C08B-CBD96011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1" y="1356843"/>
            <a:ext cx="3171236" cy="32357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BE0DB0-0E1B-5439-6B9D-9CA6D9560EBA}"/>
              </a:ext>
            </a:extLst>
          </p:cNvPr>
          <p:cNvSpPr txBox="1"/>
          <p:nvPr/>
        </p:nvSpPr>
        <p:spPr bwMode="auto">
          <a:xfrm>
            <a:off x="592418" y="279626"/>
            <a:ext cx="7880255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Disrupting 3D genome organization influences rare and common traits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B5F1C-A242-0620-0C8C-564FAB32B4FD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McArthur and Capra, 2021</a:t>
            </a:r>
          </a:p>
        </p:txBody>
      </p:sp>
    </p:spTree>
    <p:extLst>
      <p:ext uri="{BB962C8B-B14F-4D97-AF65-F5344CB8AC3E}">
        <p14:creationId xmlns:p14="http://schemas.microsoft.com/office/powerpoint/2010/main" val="29868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6AEE-F1D2-94C1-E2F4-7CA63145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9703BC-3206-DB9C-0AA4-CAEFAA45476F}"/>
              </a:ext>
            </a:extLst>
          </p:cNvPr>
          <p:cNvGrpSpPr/>
          <p:nvPr/>
        </p:nvGrpSpPr>
        <p:grpSpPr>
          <a:xfrm>
            <a:off x="2541382" y="3446508"/>
            <a:ext cx="3745633" cy="1156310"/>
            <a:chOff x="3455461" y="5550536"/>
            <a:chExt cx="5830452" cy="8196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4BEEC-B846-FB55-ADB7-578AF4EA4CB8}"/>
                </a:ext>
              </a:extLst>
            </p:cNvPr>
            <p:cNvSpPr/>
            <p:nvPr/>
          </p:nvSpPr>
          <p:spPr>
            <a:xfrm>
              <a:off x="3816962" y="5648177"/>
              <a:ext cx="5172335" cy="7220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47534A-1F27-8408-227B-105F8F511EEC}"/>
                </a:ext>
              </a:extLst>
            </p:cNvPr>
            <p:cNvSpPr/>
            <p:nvPr/>
          </p:nvSpPr>
          <p:spPr>
            <a:xfrm>
              <a:off x="3455461" y="5550536"/>
              <a:ext cx="5830452" cy="50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DEC9B-FF95-7D4A-EC13-54C7E324A024}"/>
                </a:ext>
              </a:extLst>
            </p:cNvPr>
            <p:cNvSpPr/>
            <p:nvPr/>
          </p:nvSpPr>
          <p:spPr>
            <a:xfrm>
              <a:off x="3455461" y="5756592"/>
              <a:ext cx="1041884" cy="50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FE58CB7B-385C-59CD-BEA5-4E803740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1" y="1356843"/>
            <a:ext cx="3171236" cy="323572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D452A80-A716-77BB-F025-D67B95DC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8685" y="1934069"/>
            <a:ext cx="2574568" cy="11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22D2E6C-7DFC-B8B3-4709-F0AE2EB6F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3904849" y="3928430"/>
            <a:ext cx="4170073" cy="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E0DFB-D3BE-56D2-0D08-EF1946E36B86}"/>
              </a:ext>
            </a:extLst>
          </p:cNvPr>
          <p:cNvSpPr txBox="1"/>
          <p:nvPr/>
        </p:nvSpPr>
        <p:spPr>
          <a:xfrm>
            <a:off x="4081744" y="3345276"/>
            <a:ext cx="2246800" cy="51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large structural variation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95488-A560-71D6-EC41-D207AE9D7004}"/>
              </a:ext>
            </a:extLst>
          </p:cNvPr>
          <p:cNvSpPr txBox="1"/>
          <p:nvPr/>
        </p:nvSpPr>
        <p:spPr>
          <a:xfrm>
            <a:off x="6515880" y="3345276"/>
            <a:ext cx="1832308" cy="51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small common variation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D4FB5-25C6-FE7A-1D1C-C1EBF27A6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148" y="1934069"/>
            <a:ext cx="1285774" cy="12821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0026F8-6E94-5DFB-EAAB-575DCA1210E7}"/>
              </a:ext>
            </a:extLst>
          </p:cNvPr>
          <p:cNvSpPr txBox="1"/>
          <p:nvPr/>
        </p:nvSpPr>
        <p:spPr bwMode="auto">
          <a:xfrm>
            <a:off x="592418" y="279626"/>
            <a:ext cx="7880255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Disrupting 3D genome organization influences rare and common traits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0BFA5-001A-BD23-677A-D0A39E20766C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McArthur and Capra, 2021</a:t>
            </a:r>
          </a:p>
        </p:txBody>
      </p:sp>
    </p:spTree>
    <p:extLst>
      <p:ext uri="{BB962C8B-B14F-4D97-AF65-F5344CB8AC3E}">
        <p14:creationId xmlns:p14="http://schemas.microsoft.com/office/powerpoint/2010/main" val="9921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44D85-1BE2-FCCF-C558-4FA4B2A0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E7BBAA-8AE7-7E6A-1CC6-5115EBF42E35}"/>
              </a:ext>
            </a:extLst>
          </p:cNvPr>
          <p:cNvSpPr txBox="1"/>
          <p:nvPr/>
        </p:nvSpPr>
        <p:spPr bwMode="auto">
          <a:xfrm>
            <a:off x="477982" y="512124"/>
            <a:ext cx="8666018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88CA4-F6D0-8654-AA88-6F90D4E5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disruptions in 3D genome folding play a regulatory role in genetic factors associated with common traits?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innovations enable answering this question:</a:t>
            </a:r>
          </a:p>
          <a:p>
            <a:pPr>
              <a:buFontTx/>
              <a:buChar char="-"/>
            </a:pPr>
            <a:r>
              <a:rPr lang="en-US" dirty="0"/>
              <a:t>Comprehensive height GWAS</a:t>
            </a:r>
          </a:p>
          <a:p>
            <a:pPr>
              <a:buFontTx/>
              <a:buChar char="-"/>
            </a:pPr>
            <a:r>
              <a:rPr lang="en-US" dirty="0"/>
              <a:t>Sequence-based machine learning method predicting 3D genome folding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8492B-FB35-4488-CE59-5EB84EC1A4F3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Yengo</a:t>
            </a:r>
            <a:r>
              <a:rPr lang="en-US" sz="1000" dirty="0"/>
              <a:t>, </a:t>
            </a:r>
            <a:r>
              <a:rPr lang="en-US" sz="1000" dirty="0" err="1"/>
              <a:t>Vedantam</a:t>
            </a:r>
            <a:r>
              <a:rPr lang="en-US" sz="1000" dirty="0"/>
              <a:t> and </a:t>
            </a:r>
            <a:r>
              <a:rPr lang="en-US" sz="1000" dirty="0" err="1"/>
              <a:t>Marouli</a:t>
            </a:r>
            <a:r>
              <a:rPr lang="en-US" sz="1000" dirty="0"/>
              <a:t> et al. 2022; </a:t>
            </a:r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320276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19226</TotalTime>
  <Words>918</Words>
  <Application>Microsoft Macintosh PowerPoint</Application>
  <PresentationFormat>On-screen Show (16:9)</PresentationFormat>
  <Paragraphs>154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.AppleSystemUIFont</vt:lpstr>
      <vt:lpstr>Harding</vt:lpstr>
      <vt:lpstr>Arial</vt:lpstr>
      <vt:lpstr>Avenir Next LT Pro</vt:lpstr>
      <vt:lpstr>Garamond</vt:lpstr>
      <vt:lpstr>Helvetica</vt:lpstr>
      <vt:lpstr>Helvetica Neue</vt:lpstr>
      <vt:lpstr>Wingdings</vt:lpstr>
      <vt:lpstr>UCSF Classic</vt:lpstr>
      <vt:lpstr>UCSF Contemporary Pattern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Gu, Wanjun</cp:lastModifiedBy>
  <cp:revision>180</cp:revision>
  <dcterms:created xsi:type="dcterms:W3CDTF">2017-04-18T17:07:44Z</dcterms:created>
  <dcterms:modified xsi:type="dcterms:W3CDTF">2024-11-08T10:55:57Z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